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32"/>
  </p:notesMasterIdLst>
  <p:handoutMasterIdLst>
    <p:handoutMasterId r:id="rId33"/>
  </p:handoutMasterIdLst>
  <p:sldIdLst>
    <p:sldId id="256" r:id="rId2"/>
    <p:sldId id="296" r:id="rId3"/>
    <p:sldId id="266" r:id="rId4"/>
    <p:sldId id="275" r:id="rId5"/>
    <p:sldId id="312" r:id="rId6"/>
    <p:sldId id="313" r:id="rId7"/>
    <p:sldId id="315" r:id="rId8"/>
    <p:sldId id="310" r:id="rId9"/>
    <p:sldId id="267" r:id="rId10"/>
    <p:sldId id="297" r:id="rId11"/>
    <p:sldId id="300" r:id="rId12"/>
    <p:sldId id="306" r:id="rId13"/>
    <p:sldId id="301" r:id="rId14"/>
    <p:sldId id="309" r:id="rId15"/>
    <p:sldId id="276" r:id="rId16"/>
    <p:sldId id="304" r:id="rId17"/>
    <p:sldId id="265" r:id="rId18"/>
    <p:sldId id="283" r:id="rId19"/>
    <p:sldId id="281" r:id="rId20"/>
    <p:sldId id="279" r:id="rId21"/>
    <p:sldId id="292" r:id="rId22"/>
    <p:sldId id="280" r:id="rId23"/>
    <p:sldId id="314" r:id="rId24"/>
    <p:sldId id="311" r:id="rId25"/>
    <p:sldId id="317" r:id="rId26"/>
    <p:sldId id="305" r:id="rId27"/>
    <p:sldId id="316" r:id="rId28"/>
    <p:sldId id="272" r:id="rId29"/>
    <p:sldId id="293" r:id="rId30"/>
    <p:sldId id="307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366" autoAdjust="0"/>
  </p:normalViewPr>
  <p:slideViewPr>
    <p:cSldViewPr>
      <p:cViewPr>
        <p:scale>
          <a:sx n="76" d="100"/>
          <a:sy n="76" d="100"/>
        </p:scale>
        <p:origin x="-1632" y="-2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7F76D90-6FB5-41B6-9BC7-34137F130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0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AB5EF06-1D40-46E1-9FE2-4A1D04E8F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19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B45577-1106-4484-8B02-1347B1B6240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20B8A-F578-49AC-9223-C47CEBF1B0E8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EFBF8A-0767-467E-A4EB-BCE13859775A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A3AFC-45BA-4C90-A9CE-7781B877530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EE027-A668-45F0-96CF-9C582C9F589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EEE027-A668-45F0-96CF-9C582C9F589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3E600-97F3-4891-B7A7-F9768DC2F26B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FBD001-A816-4E59-AC4C-447885774DF0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0D3E7-4845-412E-896A-FE996B1A4FDB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69332-45EC-4606-AE44-E83A80B11A3B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F910FA-41A7-4C58-8A82-37BA72C06C3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00AC1-2040-4C8A-8940-13AA6367570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00AC1-2040-4C8A-8940-13AA6367570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B00AC1-2040-4C8A-8940-13AA63675706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423E6-27B8-498C-8DF1-0964EC7FD5D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CB11E-F97A-40C3-A26C-E4C828EDD96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A036B7-80A7-4991-BDF6-ADED135A86D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908A3A-236F-4DA5-BA02-105696D0B99F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flipH="1">
              <a:off x="-2" y="1562"/>
              <a:ext cx="5763" cy="639"/>
              <a:chOff x="-3" y="1562"/>
              <a:chExt cx="5763" cy="639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8" y="-993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2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8" y="1753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4" y="1727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0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28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28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6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2" y="1748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2" y="1695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 cap="flat">
              <a:noFill/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0505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371600"/>
            <a:ext cx="7772400" cy="111283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06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B19A5FD-02A3-43D6-A706-06BB1F033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701FA-76D6-4620-8EAB-8CFD8395D2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E64FA-02F4-419E-9930-850C3AAF5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AA4D4-EADF-4950-98DE-C5E468DF9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44FCF-553E-4F6F-89E5-53C52715F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207BE-F0F1-4EBD-8315-283D748DD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E938A-A2CD-4393-B91F-400DC520F6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E3D-9821-4AC3-9129-B6A77CA8F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98046-9CF5-46BF-881C-F7AA30CAC4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66101-D9C1-483E-85D0-19AFE9DBA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8A84C-2E5C-46E5-8B3B-9FB6943E0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6C64E-17D1-44A0-B555-23AA819BC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8C846-E739-403C-9223-BEE00CDDBE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48658-CB2A-497D-8253-E876887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6800" cy="6858001"/>
            <a:chOff x="0" y="-3"/>
            <a:chExt cx="672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9460" name="Freeform 4"/>
              <p:cNvSpPr>
                <a:spLocks/>
              </p:cNvSpPr>
              <p:nvPr/>
            </p:nvSpPr>
            <p:spPr bwMode="ltGray">
              <a:xfrm rot="-5400000">
                <a:off x="2556" y="-991"/>
                <a:ext cx="624" cy="574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720"/>
                  </a:cxn>
                  <a:cxn ang="0">
                    <a:pos x="1000" y="720"/>
                  </a:cxn>
                  <a:cxn ang="0">
                    <a:pos x="1000" y="0"/>
                  </a:cxn>
                  <a:cxn ang="0">
                    <a:pos x="0" y="0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1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2" name="Freeform 6"/>
              <p:cNvSpPr>
                <a:spLocks/>
              </p:cNvSpPr>
              <p:nvPr/>
            </p:nvSpPr>
            <p:spPr bwMode="ltGray">
              <a:xfrm rot="-5400000">
                <a:off x="978" y="1670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3" name="Freeform 7"/>
              <p:cNvSpPr>
                <a:spLocks/>
              </p:cNvSpPr>
              <p:nvPr/>
            </p:nvSpPr>
            <p:spPr bwMode="ltGray">
              <a:xfrm rot="-5400000">
                <a:off x="-61" y="1754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4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5" name="Freeform 9"/>
              <p:cNvSpPr>
                <a:spLocks/>
              </p:cNvSpPr>
              <p:nvPr/>
            </p:nvSpPr>
            <p:spPr bwMode="ltGray">
              <a:xfrm rot="-5400000">
                <a:off x="440" y="1699"/>
                <a:ext cx="624" cy="36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6" name="Freeform 10"/>
              <p:cNvSpPr>
                <a:spLocks/>
              </p:cNvSpPr>
              <p:nvPr/>
            </p:nvSpPr>
            <p:spPr bwMode="ltGray">
              <a:xfrm rot="-5400000">
                <a:off x="154" y="1728"/>
                <a:ext cx="632" cy="315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7" name="Freeform 11"/>
              <p:cNvSpPr>
                <a:spLocks/>
              </p:cNvSpPr>
              <p:nvPr/>
            </p:nvSpPr>
            <p:spPr bwMode="ltGray">
              <a:xfrm rot="-5400000">
                <a:off x="3205" y="1663"/>
                <a:ext cx="624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8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69" name="Freeform 13"/>
              <p:cNvSpPr>
                <a:spLocks/>
              </p:cNvSpPr>
              <p:nvPr/>
            </p:nvSpPr>
            <p:spPr bwMode="ltGray">
              <a:xfrm rot="-5400000">
                <a:off x="1829" y="1747"/>
                <a:ext cx="624" cy="256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0" name="Freeform 14"/>
              <p:cNvSpPr>
                <a:spLocks/>
              </p:cNvSpPr>
              <p:nvPr/>
            </p:nvSpPr>
            <p:spPr bwMode="ltGray">
              <a:xfrm rot="-5400000">
                <a:off x="2549" y="1729"/>
                <a:ext cx="624" cy="29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1" name="Freeform 15"/>
              <p:cNvSpPr>
                <a:spLocks/>
              </p:cNvSpPr>
              <p:nvPr/>
            </p:nvSpPr>
            <p:spPr bwMode="ltGray">
              <a:xfrm rot="-5400000">
                <a:off x="2330" y="1695"/>
                <a:ext cx="624" cy="3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2" name="Freeform 16"/>
              <p:cNvSpPr>
                <a:spLocks/>
              </p:cNvSpPr>
              <p:nvPr/>
            </p:nvSpPr>
            <p:spPr bwMode="ltGray">
              <a:xfrm rot="-5400000">
                <a:off x="2041" y="1721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3" name="Freeform 17"/>
              <p:cNvSpPr>
                <a:spLocks/>
              </p:cNvSpPr>
              <p:nvPr/>
            </p:nvSpPr>
            <p:spPr bwMode="ltGray">
              <a:xfrm rot="-5400000">
                <a:off x="4074" y="1665"/>
                <a:ext cx="624" cy="4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4" name="Freeform 18"/>
              <p:cNvSpPr>
                <a:spLocks/>
              </p:cNvSpPr>
              <p:nvPr/>
            </p:nvSpPr>
            <p:spPr bwMode="ltGray">
              <a:xfrm rot="-5400000">
                <a:off x="3729" y="1666"/>
                <a:ext cx="624" cy="4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5" name="Freeform 19"/>
              <p:cNvSpPr>
                <a:spLocks/>
              </p:cNvSpPr>
              <p:nvPr/>
            </p:nvSpPr>
            <p:spPr bwMode="ltGray">
              <a:xfrm rot="-5400000">
                <a:off x="4576" y="1745"/>
                <a:ext cx="624" cy="255"/>
              </a:xfrm>
              <a:custGeom>
                <a:avLst/>
                <a:gdLst/>
                <a:ahLst/>
                <a:cxnLst>
                  <a:cxn ang="0">
                    <a:pos x="0" y="53"/>
                  </a:cxn>
                  <a:cxn ang="0">
                    <a:pos x="0" y="325"/>
                  </a:cxn>
                  <a:cxn ang="0">
                    <a:pos x="624" y="325"/>
                  </a:cxn>
                  <a:cxn ang="0">
                    <a:pos x="624" y="53"/>
                  </a:cxn>
                  <a:cxn ang="0">
                    <a:pos x="384" y="8"/>
                  </a:cxn>
                  <a:cxn ang="0">
                    <a:pos x="0" y="53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6" name="Freeform 20"/>
              <p:cNvSpPr>
                <a:spLocks/>
              </p:cNvSpPr>
              <p:nvPr/>
            </p:nvSpPr>
            <p:spPr bwMode="ltGray">
              <a:xfrm>
                <a:off x="5469" y="1560"/>
                <a:ext cx="291" cy="625"/>
              </a:xfrm>
              <a:custGeom>
                <a:avLst/>
                <a:gdLst/>
                <a:ahLst/>
                <a:cxnLst>
                  <a:cxn ang="0">
                    <a:pos x="0" y="624"/>
                  </a:cxn>
                  <a:cxn ang="0">
                    <a:pos x="291" y="625"/>
                  </a:cxn>
                  <a:cxn ang="0">
                    <a:pos x="291" y="6"/>
                  </a:cxn>
                  <a:cxn ang="0">
                    <a:pos x="0" y="0"/>
                  </a:cxn>
                  <a:cxn ang="0">
                    <a:pos x="0" y="624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7" name="Freeform 21"/>
              <p:cNvSpPr>
                <a:spLocks/>
              </p:cNvSpPr>
              <p:nvPr/>
            </p:nvSpPr>
            <p:spPr bwMode="ltGray">
              <a:xfrm rot="-5400000">
                <a:off x="5078" y="1690"/>
                <a:ext cx="624" cy="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72"/>
                  </a:cxn>
                  <a:cxn ang="0">
                    <a:pos x="240" y="240"/>
                  </a:cxn>
                  <a:cxn ang="0">
                    <a:pos x="624" y="272"/>
                  </a:cxn>
                  <a:cxn ang="0">
                    <a:pos x="624" y="0"/>
                  </a:cxn>
                  <a:cxn ang="0">
                    <a:pos x="0" y="0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478" name="Freeform 22"/>
              <p:cNvSpPr>
                <a:spLocks/>
              </p:cNvSpPr>
              <p:nvPr/>
            </p:nvSpPr>
            <p:spPr bwMode="ltGray">
              <a:xfrm rot="-5400000">
                <a:off x="4791" y="1717"/>
                <a:ext cx="632" cy="316"/>
              </a:xfrm>
              <a:custGeom>
                <a:avLst/>
                <a:gdLst/>
                <a:ahLst/>
                <a:cxnLst>
                  <a:cxn ang="0">
                    <a:pos x="8" y="45"/>
                  </a:cxn>
                  <a:cxn ang="0">
                    <a:pos x="8" y="317"/>
                  </a:cxn>
                  <a:cxn ang="0">
                    <a:pos x="248" y="317"/>
                  </a:cxn>
                  <a:cxn ang="0">
                    <a:pos x="632" y="317"/>
                  </a:cxn>
                  <a:cxn ang="0">
                    <a:pos x="632" y="45"/>
                  </a:cxn>
                  <a:cxn ang="0">
                    <a:pos x="104" y="45"/>
                  </a:cxn>
                  <a:cxn ang="0">
                    <a:pos x="8" y="45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9479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/>
              <a:ahLst/>
              <a:cxnLst>
                <a:cxn ang="0">
                  <a:pos x="0" y="196"/>
                </a:cxn>
                <a:cxn ang="0">
                  <a:pos x="5762" y="188"/>
                </a:cxn>
                <a:cxn ang="0">
                  <a:pos x="5762" y="4"/>
                </a:cxn>
                <a:cxn ang="0">
                  <a:pos x="0" y="0"/>
                </a:cxn>
                <a:cxn ang="0">
                  <a:pos x="0" y="196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80" name="Freeform 24"/>
            <p:cNvSpPr>
              <a:spLocks/>
            </p:cNvSpPr>
            <p:nvPr/>
          </p:nvSpPr>
          <p:spPr bwMode="ltGray">
            <a:xfrm rot="16200000" flipH="1">
              <a:off x="-1582" y="2062"/>
              <a:ext cx="4319" cy="189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761" y="0"/>
                </a:cxn>
                <a:cxn ang="0">
                  <a:pos x="5761" y="189"/>
                </a:cxn>
                <a:cxn ang="0">
                  <a:pos x="1" y="189"/>
                </a:cxn>
                <a:cxn ang="0">
                  <a:pos x="0" y="28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83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84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85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099ABF31-AB88-481E-B951-9874979D2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533400"/>
            <a:ext cx="8305800" cy="1219200"/>
          </a:xfrm>
        </p:spPr>
        <p:txBody>
          <a:bodyPr/>
          <a:lstStyle/>
          <a:p>
            <a:pPr eaLnBrk="1" hangingPunct="1"/>
            <a:r>
              <a:rPr lang="en-US" sz="6600" smtClean="0">
                <a:solidFill>
                  <a:schemeClr val="accent2"/>
                </a:solidFill>
                <a:latin typeface="Comic Sans MS" pitchFamily="66" charset="0"/>
              </a:rPr>
              <a:t>Welcome to Curriculum Night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421166"/>
            <a:ext cx="7543800" cy="762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Mrs. </a:t>
            </a:r>
            <a:r>
              <a:rPr lang="en-US" dirty="0" err="1" smtClean="0">
                <a:solidFill>
                  <a:schemeClr val="accent2"/>
                </a:solidFill>
                <a:latin typeface="Comic Sans MS" pitchFamily="66" charset="0"/>
              </a:rPr>
              <a:t>Hennebaul</a:t>
            </a:r>
            <a:endParaRPr lang="en-US" dirty="0" smtClean="0">
              <a:solidFill>
                <a:schemeClr val="accent2"/>
              </a:solidFill>
              <a:latin typeface="Comic Sans MS" pitchFamily="66" charset="0"/>
            </a:endParaRPr>
          </a:p>
          <a:p>
            <a:pPr algn="ctr" eaLnBrk="1" hangingPunct="1"/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2</a:t>
            </a:r>
            <a:r>
              <a:rPr lang="en-US" baseline="30000" dirty="0" smtClean="0">
                <a:solidFill>
                  <a:schemeClr val="accent2"/>
                </a:solidFill>
                <a:latin typeface="Comic Sans MS" pitchFamily="66" charset="0"/>
              </a:rPr>
              <a:t>nd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 Grade</a:t>
            </a:r>
          </a:p>
          <a:p>
            <a:pPr algn="ctr" eaLnBrk="1" hangingPunct="1"/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2014-2015</a:t>
            </a:r>
            <a:endParaRPr lang="en-US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16748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Communication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5240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Friday Folders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Newsletter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Beverly_Hennebaul@gwinnett.k12.ga.us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Parent Portal: https://go2.gwinnett.k12.ga.us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Paws Card</a:t>
            </a:r>
          </a:p>
          <a:p>
            <a:pPr eaLnBrk="1" hangingPunct="1"/>
            <a:r>
              <a:rPr lang="en-US" sz="2800" dirty="0" smtClean="0">
                <a:latin typeface="Comic Sans MS" pitchFamily="66" charset="0"/>
              </a:rPr>
              <a:t>Class website: www.hennebaulslittledawgs.weebly.com</a:t>
            </a:r>
          </a:p>
          <a:p>
            <a:pPr eaLnBrk="1" hangingPunct="1"/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</p:txBody>
      </p:sp>
      <p:pic>
        <p:nvPicPr>
          <p:cNvPr id="15364" name="Picture 4" descr="j0413668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838200"/>
            <a:ext cx="1911350" cy="202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Paws Cards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1447800" y="266700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6388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Conduct report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Comes home in Friday Folders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Initial and return on Monday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Comes home during week if need arises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Attendance at Fab Friday 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Positive Rewards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286000"/>
            <a:ext cx="5181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Star Punches – Reward coupons</a:t>
            </a:r>
          </a:p>
          <a:p>
            <a:endParaRPr lang="en-US" dirty="0" smtClean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Classroom Bingo</a:t>
            </a:r>
          </a:p>
          <a:p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BARC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971800"/>
            <a:ext cx="3857626" cy="316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latin typeface="Comic Sans MS" pitchFamily="66" charset="0"/>
              </a:rPr>
              <a:t>Gwinnett County AKS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Academic Knowledge and Skills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Paper copy and online at www.gwinnett.k12.ga.us</a:t>
            </a: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  <a:p>
            <a:pPr eaLnBrk="1" hangingPunct="1"/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Common Core Standards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Common Core Georgia Performance Standards (CCGPS)</a:t>
            </a:r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AKS and CCGPS have been aligned</a:t>
            </a:r>
            <a:endParaRPr lang="en-US" dirty="0">
              <a:latin typeface="Comic Sans MS" pitchFamily="66" charset="0"/>
            </a:endParaRPr>
          </a:p>
          <a:p>
            <a:r>
              <a:rPr lang="en-US" dirty="0" smtClean="0">
                <a:latin typeface="Comic Sans MS" pitchFamily="66" charset="0"/>
              </a:rPr>
              <a:t>Implementing Language Arts and Math</a:t>
            </a: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1213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362200"/>
            <a:ext cx="4465638" cy="3657600"/>
          </a:xfrm>
        </p:spPr>
        <p:txBody>
          <a:bodyPr/>
          <a:lstStyle/>
          <a:p>
            <a:r>
              <a:rPr lang="en-US" sz="2800" dirty="0" smtClean="0">
                <a:latin typeface="Comic Sans MS" pitchFamily="66" charset="0"/>
              </a:rPr>
              <a:t>A - 90</a:t>
            </a:r>
            <a:r>
              <a:rPr lang="en-US" sz="2800" dirty="0">
                <a:latin typeface="Comic Sans MS" pitchFamily="66" charset="0"/>
              </a:rPr>
              <a:t>% and </a:t>
            </a:r>
            <a:r>
              <a:rPr lang="en-US" sz="2800" dirty="0" smtClean="0">
                <a:latin typeface="Comic Sans MS" pitchFamily="66" charset="0"/>
              </a:rPr>
              <a:t>above</a:t>
            </a:r>
            <a:endParaRPr lang="en-US" sz="2800" dirty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B - 80</a:t>
            </a:r>
            <a:r>
              <a:rPr lang="en-US" sz="2800" dirty="0">
                <a:latin typeface="Comic Sans MS" pitchFamily="66" charset="0"/>
              </a:rPr>
              <a:t>%-89% </a:t>
            </a: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C - 74</a:t>
            </a:r>
            <a:r>
              <a:rPr lang="en-US" sz="2800" dirty="0">
                <a:latin typeface="Comic Sans MS" pitchFamily="66" charset="0"/>
              </a:rPr>
              <a:t>%-79% </a:t>
            </a: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D - 70</a:t>
            </a:r>
            <a:r>
              <a:rPr lang="en-US" sz="2800" dirty="0">
                <a:latin typeface="Comic Sans MS" pitchFamily="66" charset="0"/>
              </a:rPr>
              <a:t>%-73% </a:t>
            </a:r>
            <a:endParaRPr lang="en-US" sz="2800" dirty="0" smtClean="0">
              <a:latin typeface="Comic Sans MS" pitchFamily="66" charset="0"/>
            </a:endParaRPr>
          </a:p>
          <a:p>
            <a:r>
              <a:rPr lang="en-US" sz="2800" dirty="0" smtClean="0">
                <a:latin typeface="Comic Sans MS" pitchFamily="66" charset="0"/>
              </a:rPr>
              <a:t>U - Below </a:t>
            </a:r>
            <a:r>
              <a:rPr lang="en-US" sz="2800" dirty="0">
                <a:latin typeface="Comic Sans MS" pitchFamily="66" charset="0"/>
              </a:rPr>
              <a:t>70</a:t>
            </a:r>
            <a:r>
              <a:rPr lang="en-US" sz="2800" dirty="0" smtClean="0">
                <a:latin typeface="Comic Sans MS" pitchFamily="66" charset="0"/>
              </a:rPr>
              <a:t>%</a:t>
            </a:r>
            <a:endParaRPr lang="en-US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Four report cards</a:t>
            </a:r>
          </a:p>
          <a:p>
            <a:pPr eaLnBrk="1" hangingPunct="1">
              <a:buFont typeface="Wingdings" pitchFamily="2" charset="2"/>
              <a:buNone/>
            </a:pPr>
            <a:endParaRPr lang="en-US" sz="2800" dirty="0" smtClean="0">
              <a:solidFill>
                <a:schemeClr val="tx2"/>
              </a:solidFill>
              <a:latin typeface="Felt Tip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143000" y="533400"/>
            <a:ext cx="7772400" cy="1600200"/>
          </a:xfrm>
          <a:noFill/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Grading Policy</a:t>
            </a:r>
            <a:br>
              <a:rPr lang="en-US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/>
            </a:r>
            <a:br>
              <a:rPr lang="en-US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sz="2400" smtClean="0">
                <a:latin typeface="Comic Sans MS" pitchFamily="66" charset="0"/>
              </a:rPr>
              <a:t>The Gwinnett County grading scale is as follows…</a:t>
            </a:r>
            <a:endParaRPr lang="en-US" smtClean="0">
              <a:latin typeface="Comic Sans MS" pitchFamily="66" charset="0"/>
            </a:endParaRPr>
          </a:p>
        </p:txBody>
      </p:sp>
      <p:pic>
        <p:nvPicPr>
          <p:cNvPr id="19460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384925" y="2362200"/>
            <a:ext cx="2438400" cy="2895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Conferences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pitchFamily="66" charset="0"/>
              </a:rPr>
              <a:t>Late September and late February</a:t>
            </a:r>
          </a:p>
          <a:p>
            <a:pPr eaLnBrk="1" hangingPunct="1"/>
            <a:r>
              <a:rPr lang="en-US" dirty="0" smtClean="0">
                <a:latin typeface="Comic Sans MS" pitchFamily="66" charset="0"/>
              </a:rPr>
              <a:t>Individual progress updates as necessary</a:t>
            </a:r>
          </a:p>
          <a:p>
            <a:pPr marL="0" indent="0" eaLnBrk="1" hangingPunct="1">
              <a:buNone/>
            </a:pPr>
            <a:endParaRPr lang="en-US" dirty="0" smtClean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8839200" cy="1143000"/>
          </a:xfrm>
        </p:spPr>
        <p:txBody>
          <a:bodyPr/>
          <a:lstStyle/>
          <a:p>
            <a:pPr algn="ctr" eaLnBrk="1" hangingPunct="1"/>
            <a:r>
              <a:rPr lang="en-US" sz="5500" smtClean="0">
                <a:solidFill>
                  <a:schemeClr val="accent2"/>
                </a:solidFill>
                <a:latin typeface="Baskerville Semibold" charset="0"/>
              </a:rPr>
              <a:t/>
            </a:r>
            <a:br>
              <a:rPr lang="en-US" sz="5500" smtClean="0">
                <a:solidFill>
                  <a:schemeClr val="accent2"/>
                </a:solidFill>
                <a:latin typeface="Baskerville Semibold" charset="0"/>
              </a:rPr>
            </a:br>
            <a:r>
              <a:rPr lang="en-US" sz="1600" smtClean="0">
                <a:solidFill>
                  <a:schemeClr val="accent2"/>
                </a:solidFill>
                <a:latin typeface="Baskerville Semibold" charset="0"/>
              </a:rPr>
              <a:t>                   </a:t>
            </a:r>
            <a:r>
              <a:rPr lang="en-US" sz="4000" smtClean="0">
                <a:solidFill>
                  <a:schemeClr val="accent2"/>
                </a:solidFill>
                <a:latin typeface="Comic Sans MS" pitchFamily="66" charset="0"/>
              </a:rPr>
              <a:t>Language Arts</a:t>
            </a:r>
            <a:r>
              <a:rPr lang="en-US" sz="5500" smtClean="0">
                <a:solidFill>
                  <a:schemeClr val="accent2"/>
                </a:solidFill>
                <a:latin typeface="Baskerville Semibold" charset="0"/>
              </a:rPr>
              <a:t/>
            </a:r>
            <a:br>
              <a:rPr lang="en-US" sz="5500" smtClean="0">
                <a:solidFill>
                  <a:schemeClr val="accent2"/>
                </a:solidFill>
                <a:latin typeface="Baskerville Semibold" charset="0"/>
              </a:rPr>
            </a:b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990600"/>
            <a:ext cx="8305800" cy="3962400"/>
          </a:xfrm>
        </p:spPr>
        <p:txBody>
          <a:bodyPr/>
          <a:lstStyle/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Reading Workshop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The Daily 5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Whole group mini-lessons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Guided reading (small group or individual)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Reading Stations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Phonics Instruction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err="1" smtClean="0">
                <a:solidFill>
                  <a:schemeClr val="tx2"/>
                </a:solidFill>
                <a:latin typeface="Comic Sans MS" pitchFamily="66" charset="0"/>
              </a:rPr>
              <a:t>Wordly</a:t>
            </a: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 Wise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Poetry Notebooks</a:t>
            </a:r>
            <a:endParaRPr lang="en-US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n-US" sz="9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	Please have your child read nightly.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641350" y="3429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  <p:pic>
        <p:nvPicPr>
          <p:cNvPr id="20485" name="Picture 1036" descr="View Detail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4724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991600" cy="1219200"/>
          </a:xfrm>
        </p:spPr>
        <p:txBody>
          <a:bodyPr/>
          <a:lstStyle/>
          <a:p>
            <a:pPr algn="ctr" eaLnBrk="1" hangingPunct="1"/>
            <a:r>
              <a:rPr lang="en-US" sz="6000" dirty="0" smtClean="0">
                <a:solidFill>
                  <a:schemeClr val="accent2"/>
                </a:solidFill>
                <a:latin typeface="Comic Sans MS" pitchFamily="66" charset="0"/>
              </a:rPr>
              <a:t>Writing Workshop</a:t>
            </a:r>
          </a:p>
        </p:txBody>
      </p:sp>
      <p:sp>
        <p:nvSpPr>
          <p:cNvPr id="931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505200" y="1676400"/>
            <a:ext cx="5486400" cy="4876800"/>
          </a:xfrm>
          <a:ln w="25400">
            <a:solidFill>
              <a:srgbClr val="FF6600"/>
            </a:solidFill>
          </a:ln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Whole group lessons on writing process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Independent writing in writer’s notebooks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Writers conferences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Focus on AKS writing strategies </a:t>
            </a:r>
          </a:p>
          <a:p>
            <a:pPr marL="533400" indent="-533400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Cursive practice</a:t>
            </a:r>
          </a:p>
          <a:p>
            <a:pPr marL="533400" indent="-533400" eaLnBrk="1" hangingPunct="1">
              <a:lnSpc>
                <a:spcPct val="90000"/>
              </a:lnSpc>
              <a:buNone/>
            </a:pPr>
            <a:endParaRPr lang="en-US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n-US" sz="28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33400" indent="-533400" eaLnBrk="1" hangingPunct="1">
              <a:lnSpc>
                <a:spcPct val="90000"/>
              </a:lnSpc>
            </a:pPr>
            <a:endParaRPr lang="en-US" sz="2800" dirty="0" smtClean="0">
              <a:solidFill>
                <a:schemeClr val="tx2"/>
              </a:solidFill>
              <a:latin typeface="Cochin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chemeClr val="tx2"/>
              </a:solidFill>
              <a:latin typeface="Felt Tip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2800" dirty="0" smtClean="0">
              <a:solidFill>
                <a:schemeClr val="tx2"/>
              </a:solidFill>
              <a:latin typeface="Cochin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62200"/>
            <a:ext cx="3133037" cy="2870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askerville Semibold" charset="0"/>
              </a:rPr>
              <a:t>		     </a:t>
            </a:r>
            <a:r>
              <a:rPr lang="en-US" smtClean="0">
                <a:latin typeface="Comic Sans MS" pitchFamily="66" charset="0"/>
              </a:rPr>
              <a:t>Spelling</a:t>
            </a:r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752600"/>
            <a:ext cx="52578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Cochin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omic Sans MS" pitchFamily="66" charset="0"/>
              </a:rPr>
              <a:t>Spelling patterns: prefix; suffix; root words; vowel patterns; Fry Word list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Comic Sans MS" pitchFamily="66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>
                <a:latin typeface="Comic Sans MS" pitchFamily="66" charset="0"/>
              </a:rPr>
              <a:t>	Incorporate high frequency spelling words into your child’s reading, spelling, and writing vocabulary.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latin typeface="Cochin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</p:txBody>
      </p:sp>
      <p:pic>
        <p:nvPicPr>
          <p:cNvPr id="26628" name="Picture 103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553200" y="1600200"/>
            <a:ext cx="2103438" cy="4114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I promise</a:t>
            </a:r>
            <a:r>
              <a:rPr lang="en-US" smtClean="0"/>
              <a:t>…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>
                <a:latin typeface="Comic Sans MS" pitchFamily="66" charset="0"/>
              </a:rPr>
              <a:t>To challenge your child to learn!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To look for the </a:t>
            </a:r>
            <a:r>
              <a:rPr lang="en-US" sz="2800" b="1" smtClean="0">
                <a:latin typeface="Comic Sans MS" pitchFamily="66" charset="0"/>
              </a:rPr>
              <a:t>best</a:t>
            </a:r>
            <a:r>
              <a:rPr lang="en-US" sz="2800" smtClean="0">
                <a:latin typeface="Comic Sans MS" pitchFamily="66" charset="0"/>
              </a:rPr>
              <a:t> way he or she learns.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To make your child feel safe and welcome.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To foster a classroom community of helpers.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To treat your child as an individual.</a:t>
            </a:r>
          </a:p>
          <a:p>
            <a:pPr eaLnBrk="1" hangingPunct="1"/>
            <a:r>
              <a:rPr lang="en-US" sz="2800" smtClean="0">
                <a:latin typeface="Comic Sans MS" pitchFamily="66" charset="0"/>
              </a:rPr>
              <a:t>To give your child respect and care.</a:t>
            </a:r>
          </a:p>
          <a:p>
            <a:pPr eaLnBrk="1" hangingPunct="1"/>
            <a:endParaRPr lang="en-US" sz="2800" smtClean="0">
              <a:latin typeface="Comic Sans MS" pitchFamily="66" charset="0"/>
            </a:endParaRPr>
          </a:p>
          <a:p>
            <a:pPr eaLnBrk="1" hangingPunct="1"/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accent2"/>
                </a:solidFill>
                <a:latin typeface="Baskerville Semibold" charset="0"/>
              </a:rPr>
              <a:t>	</a:t>
            </a:r>
            <a:r>
              <a:rPr lang="en-US" smtClean="0">
                <a:solidFill>
                  <a:schemeClr val="accent2"/>
                </a:solidFill>
                <a:latin typeface="Comic Sans MS" pitchFamily="66" charset="0"/>
              </a:rPr>
              <a:t>Math Curriculum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1630363" y="1295400"/>
            <a:ext cx="7513637" cy="4343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Mental Math and Problem Solving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Number Talks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err="1" smtClean="0">
                <a:solidFill>
                  <a:schemeClr val="tx2"/>
                </a:solidFill>
                <a:latin typeface="Comic Sans MS" pitchFamily="66" charset="0"/>
              </a:rPr>
              <a:t>Mimio</a:t>
            </a: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 Calendar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Place Value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Graphing (ongoing)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Addition/Subtraction to 1000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Fact Fluency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Measurement &amp; Comparison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Time</a:t>
            </a:r>
            <a:endParaRPr lang="en-US" sz="2400" dirty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Shapes and Figures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24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869" y="2286000"/>
            <a:ext cx="3003928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Math Centers: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066800"/>
            <a:ext cx="7513637" cy="3505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Games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Manipulatives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Independent Work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Learning about Graphs, Numbers, etc.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Exemplars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Math Journals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14800"/>
            <a:ext cx="3363266" cy="229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/>
                </a:solidFill>
                <a:latin typeface="Baskerville Semibold" charset="0"/>
              </a:rPr>
              <a:t>	</a:t>
            </a:r>
            <a:br>
              <a:rPr lang="en-US" dirty="0" smtClean="0">
                <a:solidFill>
                  <a:schemeClr val="accent2"/>
                </a:solidFill>
                <a:latin typeface="Baskerville Semibold" charset="0"/>
              </a:rPr>
            </a:br>
            <a:r>
              <a:rPr lang="en-US" dirty="0" smtClean="0">
                <a:solidFill>
                  <a:schemeClr val="accent2"/>
                </a:solidFill>
                <a:latin typeface="Baskerville Semibold" charset="0"/>
              </a:rPr>
              <a:t>	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Social Studies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52600"/>
            <a:ext cx="4495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Maps and globes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Timelines/Chronology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Georgia regions and rivers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Georgia historical figures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Native Georgians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Civil rights leaders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Government/Human rights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latin typeface="Comic Sans MS" pitchFamily="66" charset="0"/>
              </a:rPr>
              <a:t>Personal finance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1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1800" dirty="0" smtClean="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8642350" y="852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5605" name="Picture 6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71600" y="1828800"/>
            <a:ext cx="3276600" cy="46482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accent2"/>
                </a:solidFill>
                <a:latin typeface="Baskerville Semibold" charset="0"/>
              </a:rPr>
              <a:t>	</a:t>
            </a:r>
            <a:br>
              <a:rPr lang="en-US" dirty="0" smtClean="0">
                <a:solidFill>
                  <a:schemeClr val="accent2"/>
                </a:solidFill>
                <a:latin typeface="Baskerville Semibold" charset="0"/>
              </a:rPr>
            </a:br>
            <a:r>
              <a:rPr lang="en-US" dirty="0" smtClean="0">
                <a:solidFill>
                  <a:schemeClr val="accent2"/>
                </a:solidFill>
                <a:latin typeface="Baskerville Semibold" charset="0"/>
              </a:rPr>
              <a:t>	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Science 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752600"/>
            <a:ext cx="44958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Properties of Matter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Forces and Energy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Solar System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 smtClean="0">
                <a:latin typeface="Comic Sans MS" pitchFamily="66" charset="0"/>
              </a:rPr>
              <a:t>Life Cycles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18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endParaRPr lang="en-US" sz="1800" dirty="0" smtClean="0"/>
          </a:p>
        </p:txBody>
      </p:sp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8642350" y="852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654" y="1981200"/>
            <a:ext cx="3191546" cy="179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585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Technology at school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7800" y="1752600"/>
            <a:ext cx="7010400" cy="4495800"/>
          </a:xfrm>
        </p:spPr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Computer lab</a:t>
            </a:r>
          </a:p>
          <a:p>
            <a:r>
              <a:rPr lang="en-US" dirty="0" err="1" smtClean="0">
                <a:latin typeface="Comic Sans MS" pitchFamily="66" charset="0"/>
              </a:rPr>
              <a:t>Mimio</a:t>
            </a:r>
            <a:r>
              <a:rPr lang="en-US" dirty="0" smtClean="0">
                <a:latin typeface="Comic Sans MS" pitchFamily="66" charset="0"/>
              </a:rPr>
              <a:t> Interactive White Board</a:t>
            </a:r>
          </a:p>
          <a:p>
            <a:r>
              <a:rPr lang="en-US" dirty="0" smtClean="0">
                <a:latin typeface="Comic Sans MS" pitchFamily="66" charset="0"/>
              </a:rPr>
              <a:t>Personal Electronic Devices (register these)</a:t>
            </a:r>
          </a:p>
          <a:p>
            <a:r>
              <a:rPr lang="en-US" dirty="0" smtClean="0">
                <a:latin typeface="Comic Sans MS" pitchFamily="66" charset="0"/>
              </a:rPr>
              <a:t>Nooks</a:t>
            </a:r>
          </a:p>
          <a:p>
            <a:r>
              <a:rPr lang="en-US" dirty="0" smtClean="0">
                <a:latin typeface="Comic Sans MS" pitchFamily="66" charset="0"/>
              </a:rPr>
              <a:t>iPads </a:t>
            </a:r>
          </a:p>
          <a:p>
            <a:r>
              <a:rPr lang="en-US" dirty="0" smtClean="0">
                <a:latin typeface="Comic Sans MS" pitchFamily="66" charset="0"/>
              </a:rPr>
              <a:t>Lunch Bunch in media center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>
              <a:latin typeface="Comic Sans MS" pitchFamily="66" charset="0"/>
            </a:endParaRPr>
          </a:p>
          <a:p>
            <a:pPr marL="0" indent="0">
              <a:buNone/>
            </a:pPr>
            <a:endParaRPr lang="en-US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32761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Testing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76400"/>
            <a:ext cx="7729537" cy="4267200"/>
          </a:xfrm>
        </p:spPr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Student Performance </a:t>
            </a:r>
            <a:r>
              <a:rPr lang="en-US" dirty="0" smtClean="0">
                <a:latin typeface="Comic Sans MS" panose="030F0702030302020204" pitchFamily="66" charset="0"/>
              </a:rPr>
              <a:t>Goals (beginning </a:t>
            </a:r>
            <a:r>
              <a:rPr lang="en-US" dirty="0" smtClean="0">
                <a:latin typeface="Comic Sans MS" panose="030F0702030302020204" pitchFamily="66" charset="0"/>
              </a:rPr>
              <a:t>and end of year)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DDAs – District Developed Assessments (formally Benchmarks) 1</a:t>
            </a:r>
            <a:r>
              <a:rPr lang="en-US" baseline="30000" dirty="0" smtClean="0">
                <a:latin typeface="Comic Sans MS" panose="030F0702030302020204" pitchFamily="66" charset="0"/>
              </a:rPr>
              <a:t>st</a:t>
            </a:r>
            <a:r>
              <a:rPr lang="en-US" dirty="0" smtClean="0">
                <a:latin typeface="Comic Sans MS" panose="030F0702030302020204" pitchFamily="66" charset="0"/>
              </a:rPr>
              <a:t>, 2</a:t>
            </a:r>
            <a:r>
              <a:rPr lang="en-US" baseline="30000" dirty="0" smtClean="0">
                <a:latin typeface="Comic Sans MS" panose="030F0702030302020204" pitchFamily="66" charset="0"/>
              </a:rPr>
              <a:t>nd</a:t>
            </a:r>
            <a:r>
              <a:rPr lang="en-US" dirty="0" smtClean="0">
                <a:latin typeface="Comic Sans MS" panose="030F0702030302020204" pitchFamily="66" charset="0"/>
              </a:rPr>
              <a:t>, 3</a:t>
            </a:r>
            <a:r>
              <a:rPr lang="en-US" baseline="30000" dirty="0" smtClean="0">
                <a:latin typeface="Comic Sans MS" panose="030F0702030302020204" pitchFamily="66" charset="0"/>
              </a:rPr>
              <a:t>rd</a:t>
            </a:r>
            <a:r>
              <a:rPr lang="en-US" dirty="0" smtClean="0">
                <a:latin typeface="Comic Sans MS" panose="030F0702030302020204" pitchFamily="66" charset="0"/>
              </a:rPr>
              <a:t> nine weeks</a:t>
            </a:r>
          </a:p>
          <a:p>
            <a:r>
              <a:rPr lang="en-US" dirty="0" err="1" smtClean="0">
                <a:latin typeface="Comic Sans MS" panose="030F0702030302020204" pitchFamily="66" charset="0"/>
              </a:rPr>
              <a:t>CogAT</a:t>
            </a:r>
            <a:r>
              <a:rPr lang="en-US" dirty="0" smtClean="0">
                <a:latin typeface="Comic Sans MS" panose="030F0702030302020204" pitchFamily="66" charset="0"/>
              </a:rPr>
              <a:t> (Cognitive Abilities Test) September 15th – 21st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ITBS (Iowa Test of Basic Skills) October 20th – 24th</a:t>
            </a:r>
            <a:endParaRPr lang="en-US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709737" cy="243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95559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omic Sans MS" pitchFamily="66" charset="0"/>
              </a:rPr>
              <a:t>Field Trips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143000" y="1600200"/>
            <a:ext cx="7772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en-US" sz="3200" kern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Four planned </a:t>
            </a:r>
            <a:r>
              <a:rPr lang="en-US" sz="3200" kern="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($35 total</a:t>
            </a:r>
            <a:r>
              <a:rPr lang="en-US" sz="3200" kern="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)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kern="0" dirty="0" err="1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Elachee</a:t>
            </a:r>
            <a:r>
              <a:rPr lang="en-US" sz="3200" kern="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 Nature Center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Jimmy Carter Library and Museum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Fox Theatre – “Freedom Train”</a:t>
            </a:r>
          </a:p>
          <a:p>
            <a:pPr marL="457200" indent="-457200" eaLnBrk="1" hangingPunct="1">
              <a:buFont typeface="Wingdings" panose="05000000000000000000" pitchFamily="2" charset="2"/>
              <a:buChar char="§"/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Sims Lake Park</a:t>
            </a:r>
          </a:p>
          <a:p>
            <a:pPr eaLnBrk="1" hangingPunct="1">
              <a:defRPr/>
            </a:pPr>
            <a:endParaRPr lang="en-US" sz="3200" kern="0" dirty="0">
              <a:solidFill>
                <a:schemeClr val="tx2"/>
              </a:solidFill>
              <a:latin typeface="Comic Sans MS" pitchFamily="66" charset="0"/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Watch </a:t>
            </a:r>
            <a:r>
              <a:rPr lang="en-US" sz="3200" kern="0" dirty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for permission </a:t>
            </a:r>
            <a:r>
              <a:rPr lang="en-US" sz="3200" kern="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slips</a:t>
            </a:r>
          </a:p>
          <a:p>
            <a:pPr eaLnBrk="1" hangingPunct="1">
              <a:defRPr/>
            </a:pPr>
            <a:r>
              <a:rPr lang="en-US" sz="3200" kern="0" dirty="0" smtClean="0">
                <a:solidFill>
                  <a:schemeClr val="tx2"/>
                </a:solidFill>
                <a:latin typeface="Comic Sans MS" pitchFamily="66" charset="0"/>
                <a:ea typeface="+mj-ea"/>
                <a:cs typeface="+mj-cs"/>
              </a:rPr>
              <a:t>www.mypaymentsplus.com</a:t>
            </a:r>
            <a:endParaRPr lang="en-US" sz="3200" kern="0" dirty="0">
              <a:solidFill>
                <a:schemeClr val="tx2"/>
              </a:solidFill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Have you purchased?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mic Sans MS" panose="030F0702030302020204" pitchFamily="66" charset="0"/>
              </a:rPr>
              <a:t>Wordly</a:t>
            </a:r>
            <a:r>
              <a:rPr lang="en-US" dirty="0" smtClean="0">
                <a:latin typeface="Comic Sans MS" panose="030F0702030302020204" pitchFamily="66" charset="0"/>
              </a:rPr>
              <a:t> Wise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Headphones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Georgia Studies Weekly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Science Studies Weekly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Agendas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760758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839200" cy="1143000"/>
          </a:xfrm>
        </p:spPr>
        <p:txBody>
          <a:bodyPr/>
          <a:lstStyle/>
          <a:p>
            <a:pPr eaLnBrk="1" hangingPunct="1"/>
            <a:r>
              <a:rPr lang="en-US" sz="5500" smtClean="0">
                <a:solidFill>
                  <a:schemeClr val="accent2"/>
                </a:solidFill>
                <a:latin typeface="Comic Sans MS" pitchFamily="66" charset="0"/>
              </a:rPr>
              <a:t>Please Join!</a:t>
            </a:r>
            <a:endParaRPr lang="en-US" smtClean="0">
              <a:latin typeface="Comic Sans MS" pitchFamily="66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971800" y="1447800"/>
            <a:ext cx="5440363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tx2"/>
                </a:solidFill>
                <a:latin typeface="Comic Sans MS" pitchFamily="66" charset="0"/>
              </a:rPr>
              <a:t>Please Join PTA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tx2"/>
                </a:solidFill>
                <a:latin typeface="Comic Sans MS" pitchFamily="66" charset="0"/>
              </a:rPr>
              <a:t>Cost is $5.00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mtClean="0">
                <a:solidFill>
                  <a:schemeClr val="tx2"/>
                </a:solidFill>
                <a:latin typeface="Comic Sans MS" pitchFamily="66" charset="0"/>
              </a:rPr>
              <a:t>Robertspta.com</a:t>
            </a:r>
            <a:endParaRPr lang="en-US" sz="280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Char char="•"/>
            </a:pPr>
            <a:endParaRPr lang="en-US" sz="280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641350" y="3429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839200" cy="1143000"/>
          </a:xfrm>
        </p:spPr>
        <p:txBody>
          <a:bodyPr/>
          <a:lstStyle/>
          <a:p>
            <a:pPr algn="ctr" eaLnBrk="1" hangingPunct="1"/>
            <a:r>
              <a:rPr lang="en-US" sz="5500" dirty="0" smtClean="0">
                <a:solidFill>
                  <a:schemeClr val="accent2"/>
                </a:solidFill>
                <a:latin typeface="Baskerville Semibold" charset="0"/>
              </a:rPr>
              <a:t>Room Mom</a:t>
            </a:r>
            <a:endParaRPr lang="en-US" dirty="0" smtClean="0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17838" y="1981200"/>
            <a:ext cx="5440362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solidFill>
                  <a:schemeClr val="tx2"/>
                </a:solidFill>
                <a:latin typeface="Felt Tip" charset="0"/>
              </a:rPr>
              <a:t>Courtney Paz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52800"/>
            <a:ext cx="9144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41350" y="3429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Times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Absences &amp; </a:t>
            </a:r>
            <a:r>
              <a:rPr lang="en-US" dirty="0" err="1" smtClean="0">
                <a:solidFill>
                  <a:schemeClr val="accent2"/>
                </a:solidFill>
                <a:latin typeface="Comic Sans MS" pitchFamily="66" charset="0"/>
              </a:rPr>
              <a:t>Tardies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447800"/>
            <a:ext cx="4525963" cy="5257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Attendance is very important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Parents MUST sign students in at the office after 8:50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Every absence needs a note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1981201"/>
            <a:ext cx="3094037" cy="3129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609600"/>
            <a:ext cx="8458200" cy="1219200"/>
          </a:xfrm>
        </p:spPr>
        <p:txBody>
          <a:bodyPr/>
          <a:lstStyle/>
          <a:p>
            <a:pPr eaLnBrk="1" hangingPunct="1"/>
            <a:r>
              <a:rPr lang="en-US" sz="6600" smtClean="0">
                <a:solidFill>
                  <a:schemeClr val="accent2"/>
                </a:solidFill>
                <a:latin typeface="Baskerville Semibold" charset="0"/>
              </a:rPr>
              <a:t>Questions? </a:t>
            </a:r>
            <a:endParaRPr lang="en-US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4267200"/>
            <a:ext cx="5791200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160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smtClean="0">
              <a:solidFill>
                <a:schemeClr val="tx2"/>
              </a:solidFill>
              <a:latin typeface="Felt Tip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smtClean="0">
              <a:solidFill>
                <a:schemeClr val="tx2"/>
              </a:solidFill>
              <a:latin typeface="Felt Tip" charset="0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505200"/>
            <a:ext cx="24034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124200" y="4257675"/>
            <a:ext cx="49561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sz="3600">
                <a:solidFill>
                  <a:schemeClr val="tx2"/>
                </a:solidFill>
                <a:latin typeface="Comic Sans MS" pitchFamily="66" charset="0"/>
              </a:rPr>
              <a:t>Thanks For Attending!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Clinic</a:t>
            </a:r>
            <a:endParaRPr lang="en-US" dirty="0" smtClean="0">
              <a:latin typeface="Comic Sans MS" pitchFamily="66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219200"/>
            <a:ext cx="38100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All medicines should be hand-delivered by parents to the clinic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Complete a medicine form in the clinic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Medicines cannot be brought in by students (including cough drops and vitamins.)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2057400"/>
            <a:ext cx="2514600" cy="3281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4572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Transportation</a:t>
            </a:r>
            <a:endParaRPr lang="en-US" dirty="0" smtClean="0">
              <a:latin typeface="Comic Sans MS" pitchFamily="66" charset="0"/>
            </a:endParaRPr>
          </a:p>
        </p:txBody>
      </p:sp>
      <p:pic>
        <p:nvPicPr>
          <p:cNvPr id="6" name="Picture 1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934200" y="685800"/>
            <a:ext cx="1524000" cy="73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371600"/>
            <a:ext cx="7010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All transportation changes must be in writing.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Any notes concerning transportation changes should be turned in before 8:50 a.m. for verification and approval.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Emergencies: contact front office. Please don’t email me.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/>
                </a:solidFill>
                <a:latin typeface="Comic Sans MS" pitchFamily="66" charset="0"/>
              </a:rPr>
              <a:t>Students are not allowed to ride other buses without a transportation form.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2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169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latin typeface="Comic Sans MS" pitchFamily="66" charset="0"/>
              </a:rPr>
              <a:t>Parents Are Welcome For Lunch!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62400" y="1447800"/>
            <a:ext cx="4724400" cy="4724400"/>
          </a:xfrm>
          <a:ln w="25400">
            <a:solidFill>
              <a:srgbClr val="FF6600"/>
            </a:solidFill>
          </a:ln>
        </p:spPr>
        <p:txBody>
          <a:bodyPr/>
          <a:lstStyle/>
          <a:p>
            <a:pPr marL="914400" lvl="1" indent="-457200" algn="ctr" eaLnBrk="1" hangingPunct="1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Lunch Time is: </a:t>
            </a:r>
          </a:p>
          <a:p>
            <a:pPr marL="914400" lvl="1" indent="-457200" algn="ctr" eaLnBrk="1" hangingPunct="1">
              <a:lnSpc>
                <a:spcPct val="90000"/>
              </a:lnSpc>
              <a:buClr>
                <a:schemeClr val="accent1"/>
              </a:buClr>
              <a:buSzPct val="80000"/>
              <a:buFont typeface="Wingdings" pitchFamily="2" charset="2"/>
              <a:buNone/>
            </a:pPr>
            <a:r>
              <a:rPr lang="en-US" b="1" dirty="0" smtClean="0">
                <a:solidFill>
                  <a:schemeClr val="tx2"/>
                </a:solidFill>
                <a:latin typeface="Comic Sans MS" pitchFamily="66" charset="0"/>
              </a:rPr>
              <a:t>11:51 a.m.</a:t>
            </a:r>
            <a:endParaRPr lang="en-US" sz="20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$2.25 Student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$3.00 Adult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Fast Foods Discouraged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Vegetarian meals available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Ice cream $1.00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Peanut-free table in cafeteria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marL="533400" indent="-53340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800" dirty="0" smtClean="0">
              <a:solidFill>
                <a:schemeClr val="tx2"/>
              </a:solidFill>
              <a:latin typeface="Comic Sans MS" pitchFamily="66" charset="0"/>
            </a:endParaRPr>
          </a:p>
        </p:txBody>
      </p:sp>
      <p:pic>
        <p:nvPicPr>
          <p:cNvPr id="10" name="Picture 7" descr="animals,cartoons,doghouses,out to lunc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6800" y="23622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3920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Peanut-free Classroom</a:t>
            </a: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omic Sans MS" panose="030F0702030302020204" pitchFamily="66" charset="0"/>
              </a:rPr>
              <a:t>Peanuts and tree nut allergies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No items containing peanuts and nuts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No items processed in a plant with peanuts</a:t>
            </a:r>
          </a:p>
          <a:p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191000"/>
            <a:ext cx="20859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56348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Snacks and birthdays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600200"/>
            <a:ext cx="7010400" cy="3886200"/>
          </a:xfrm>
        </p:spPr>
        <p:txBody>
          <a:bodyPr/>
          <a:lstStyle/>
          <a:p>
            <a:r>
              <a:rPr lang="en-US" sz="2800" dirty="0" smtClean="0">
                <a:latin typeface="Comic Sans MS" pitchFamily="66" charset="0"/>
              </a:rPr>
              <a:t>Ice cream parties $23 – no outside birthday snacks </a:t>
            </a:r>
          </a:p>
          <a:p>
            <a:r>
              <a:rPr lang="en-US" sz="2800" dirty="0" smtClean="0">
                <a:latin typeface="Comic Sans MS" pitchFamily="66" charset="0"/>
              </a:rPr>
              <a:t>Healthy snacks (cheese, crackers, fruit)</a:t>
            </a:r>
          </a:p>
          <a:p>
            <a:r>
              <a:rPr lang="en-US" sz="2800" dirty="0" smtClean="0">
                <a:latin typeface="Comic Sans MS" pitchFamily="66" charset="0"/>
              </a:rPr>
              <a:t>Avoid wet snacks in classroom (yogurt, pudding, fruit in cups with juice, for example.)</a:t>
            </a:r>
          </a:p>
          <a:p>
            <a:r>
              <a:rPr lang="en-US" sz="2800" dirty="0" smtClean="0">
                <a:latin typeface="Comic Sans MS" pitchFamily="66" charset="0"/>
              </a:rPr>
              <a:t>Water bottles – no juice, sports drinks</a:t>
            </a:r>
          </a:p>
          <a:p>
            <a:r>
              <a:rPr lang="en-US" sz="2800" dirty="0" smtClean="0">
                <a:latin typeface="Comic Sans MS" pitchFamily="66" charset="0"/>
              </a:rPr>
              <a:t>Nothing red!</a:t>
            </a:r>
          </a:p>
          <a:p>
            <a:endParaRPr lang="en-US" dirty="0" smtClean="0">
              <a:latin typeface="Comic Sans MS" pitchFamily="66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0"/>
            <a:ext cx="2057400" cy="1160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49454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371600" y="1371600"/>
            <a:ext cx="73152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Math Calendar – monthly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Homework Binder): Please review it with your student and sign each night.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Reading Logs inside homework folders. Read at least 80 minutes each week.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Poetry Notebooks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Reading Response Journals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tx2"/>
                </a:solidFill>
                <a:latin typeface="Comic Sans MS" pitchFamily="66" charset="0"/>
              </a:rPr>
              <a:t>Writing Journals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chemeClr val="tx2"/>
              </a:solidFill>
              <a:latin typeface="Comic Sans MS" pitchFamily="66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400" dirty="0" smtClean="0">
              <a:solidFill>
                <a:schemeClr val="tx2"/>
              </a:solidFill>
              <a:latin typeface="Felt Tip" charset="0"/>
            </a:endParaRP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title"/>
          </p:nvPr>
        </p:nvSpPr>
        <p:spPr>
          <a:xfrm>
            <a:off x="1219201" y="762000"/>
            <a:ext cx="7696200" cy="609600"/>
          </a:xfrm>
          <a:noFill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latin typeface="Baskerville Semibold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Baskerville Semibold" charset="0"/>
              </a:rPr>
            </a:b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Homework Folders</a:t>
            </a:r>
            <a:b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</a:br>
            <a:r>
              <a:rPr lang="en-US" dirty="0" smtClean="0">
                <a:solidFill>
                  <a:schemeClr val="accent2"/>
                </a:solidFill>
                <a:latin typeface="Baskerville Semibold" charset="0"/>
              </a:rPr>
              <a:t/>
            </a:r>
            <a:br>
              <a:rPr lang="en-US" dirty="0" smtClean="0">
                <a:solidFill>
                  <a:schemeClr val="accent2"/>
                </a:solidFill>
                <a:latin typeface="Baskerville Semibold" charset="0"/>
              </a:rPr>
            </a:b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120528"/>
            <a:ext cx="1371600" cy="109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riculum Night II">
  <a:themeElements>
    <a:clrScheme name="Curriculum Night II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Curriculum Night II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Curriculum Night II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riculum Night II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riculum Night II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riculum Night II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riculum Night II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riculum Night II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rriculum Night II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2.xml><?xml version="1.0" encoding="utf-8"?>
<a:themeOverride xmlns:a="http://schemas.openxmlformats.org/drawingml/2006/main">
  <a:clrScheme name="Curriculum Night II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ppt/theme/themeOverride3.xml><?xml version="1.0" encoding="utf-8"?>
<a:themeOverride xmlns:a="http://schemas.openxmlformats.org/drawingml/2006/main">
  <a:clrScheme name="Curriculum Night II 2">
    <a:dk1>
      <a:srgbClr val="000000"/>
    </a:dk1>
    <a:lt1>
      <a:srgbClr val="FFFFFF"/>
    </a:lt1>
    <a:dk2>
      <a:srgbClr val="003366"/>
    </a:dk2>
    <a:lt2>
      <a:srgbClr val="5490A8"/>
    </a:lt2>
    <a:accent1>
      <a:srgbClr val="0099CC"/>
    </a:accent1>
    <a:accent2>
      <a:srgbClr val="3366CC"/>
    </a:accent2>
    <a:accent3>
      <a:srgbClr val="FFFFFF"/>
    </a:accent3>
    <a:accent4>
      <a:srgbClr val="000000"/>
    </a:accent4>
    <a:accent5>
      <a:srgbClr val="AACAE2"/>
    </a:accent5>
    <a:accent6>
      <a:srgbClr val="2D5CB9"/>
    </a:accent6>
    <a:hlink>
      <a:srgbClr val="99CCFF"/>
    </a:hlink>
    <a:folHlink>
      <a:srgbClr val="E1E1B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Curriculum Night II</Template>
  <TotalTime>2620</TotalTime>
  <Words>740</Words>
  <Application>Microsoft Office PowerPoint</Application>
  <PresentationFormat>On-screen Show (4:3)</PresentationFormat>
  <Paragraphs>246</Paragraphs>
  <Slides>30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Curriculum Night II</vt:lpstr>
      <vt:lpstr>Welcome to Curriculum Night</vt:lpstr>
      <vt:lpstr>I promise…</vt:lpstr>
      <vt:lpstr>Absences &amp; Tardies</vt:lpstr>
      <vt:lpstr>Clinic</vt:lpstr>
      <vt:lpstr>Transportation</vt:lpstr>
      <vt:lpstr>Parents Are Welcome For Lunch!</vt:lpstr>
      <vt:lpstr>Peanut-free Classroom</vt:lpstr>
      <vt:lpstr>Snacks and birthdays</vt:lpstr>
      <vt:lpstr> Homework Folders  </vt:lpstr>
      <vt:lpstr>Communication</vt:lpstr>
      <vt:lpstr>Paws Cards</vt:lpstr>
      <vt:lpstr>Positive Rewards</vt:lpstr>
      <vt:lpstr>Gwinnett County AKS</vt:lpstr>
      <vt:lpstr>Common Core Standards</vt:lpstr>
      <vt:lpstr>Grading Policy  The Gwinnett County grading scale is as follows…</vt:lpstr>
      <vt:lpstr>Conferences</vt:lpstr>
      <vt:lpstr>                    Language Arts </vt:lpstr>
      <vt:lpstr>Writing Workshop</vt:lpstr>
      <vt:lpstr>       Spelling</vt:lpstr>
      <vt:lpstr> Math Curriculum</vt:lpstr>
      <vt:lpstr>Math Centers:</vt:lpstr>
      <vt:lpstr>    Social Studies</vt:lpstr>
      <vt:lpstr>    Science </vt:lpstr>
      <vt:lpstr>Technology at school</vt:lpstr>
      <vt:lpstr>Testing!</vt:lpstr>
      <vt:lpstr>Field Trips</vt:lpstr>
      <vt:lpstr>Have you purchased?</vt:lpstr>
      <vt:lpstr>Please Join!</vt:lpstr>
      <vt:lpstr>Room Mom</vt:lpstr>
      <vt:lpstr>Questions?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Curriculum Night</dc:title>
  <dc:creator>Hennebaul</dc:creator>
  <cp:lastModifiedBy>Hennebaul, Beverly</cp:lastModifiedBy>
  <cp:revision>272</cp:revision>
  <cp:lastPrinted>2004-08-20T01:10:49Z</cp:lastPrinted>
  <dcterms:created xsi:type="dcterms:W3CDTF">2009-07-16T23:58:18Z</dcterms:created>
  <dcterms:modified xsi:type="dcterms:W3CDTF">2014-09-03T20:08:12Z</dcterms:modified>
</cp:coreProperties>
</file>